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78" d="100"/>
          <a:sy n="78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134" y="-6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C14-F508-4E81-A0FE-1F7CB5A86DB5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B3F0-AA59-411E-94EB-68C9AC9EE9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0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996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8, Lectures</a:t>
            </a:r>
            <a:r>
              <a:rPr lang="en-US" baseline="0" dirty="0"/>
              <a:t> 1-2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/>
              <a:t>Part 8:  Assault and Battery</a:t>
            </a:r>
          </a:p>
          <a:p>
            <a:r>
              <a:rPr lang="en-US" dirty="0"/>
              <a:t>Lectures 1-2:  Assault, Battery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Assault and 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 fontScale="92500"/>
          </a:bodyPr>
          <a:lstStyle/>
          <a:p>
            <a:r>
              <a:rPr lang="en-US" dirty="0"/>
              <a:t>Assault and Battery are the two most common crimes-against-persons </a:t>
            </a:r>
            <a:r>
              <a:rPr lang="en-US" u="sng" dirty="0"/>
              <a:t>which are not homicide</a:t>
            </a:r>
            <a:endParaRPr lang="en-US" dirty="0"/>
          </a:p>
          <a:p>
            <a:pPr lvl="1"/>
            <a:r>
              <a:rPr lang="en-US" dirty="0"/>
              <a:t>Other non-homicide crimes-against-persons include (non-exclusive list):</a:t>
            </a:r>
          </a:p>
          <a:p>
            <a:pPr lvl="2"/>
            <a:r>
              <a:rPr lang="en-US" dirty="0"/>
              <a:t>(</a:t>
            </a:r>
            <a:r>
              <a:rPr lang="en-US" dirty="0" err="1"/>
              <a:t>Assaultative</a:t>
            </a:r>
            <a:r>
              <a:rPr lang="en-US" dirty="0"/>
              <a:t>) Rape – </a:t>
            </a:r>
            <a:r>
              <a:rPr lang="en-US" i="1" dirty="0"/>
              <a:t>not discussed in this class</a:t>
            </a:r>
          </a:p>
          <a:p>
            <a:pPr lvl="2"/>
            <a:r>
              <a:rPr lang="en-US" dirty="0"/>
              <a:t>Robbery – discussed under property crimes</a:t>
            </a:r>
          </a:p>
          <a:p>
            <a:pPr lvl="2"/>
            <a:r>
              <a:rPr lang="en-US" dirty="0"/>
              <a:t>Menacing – </a:t>
            </a:r>
            <a:r>
              <a:rPr lang="en-US" i="1" dirty="0"/>
              <a:t>variation on assault, not discussed in this class</a:t>
            </a:r>
            <a:endParaRPr lang="en-US" dirty="0"/>
          </a:p>
          <a:p>
            <a:pPr lvl="2"/>
            <a:r>
              <a:rPr lang="en-US" dirty="0"/>
              <a:t>Kidnapping – </a:t>
            </a:r>
            <a:r>
              <a:rPr lang="en-US" i="1" dirty="0"/>
              <a:t>not discussed in this class</a:t>
            </a:r>
            <a:endParaRPr lang="en-US" dirty="0"/>
          </a:p>
          <a:p>
            <a:pPr lvl="2"/>
            <a:r>
              <a:rPr lang="en-US" dirty="0"/>
              <a:t>Child Endangerment/Abuse Offenses – vary </a:t>
            </a:r>
            <a:r>
              <a:rPr lang="en-US" u="sng" dirty="0"/>
              <a:t>substantially</a:t>
            </a:r>
            <a:r>
              <a:rPr lang="en-US" dirty="0"/>
              <a:t> by jurisdiction, uncommon on bar exam, </a:t>
            </a:r>
            <a:r>
              <a:rPr lang="en-US" i="1" dirty="0"/>
              <a:t>not discussed in this class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Assault and 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with all crimes, assault and battery are defined by statute</a:t>
            </a:r>
          </a:p>
          <a:p>
            <a:pPr lvl="1"/>
            <a:r>
              <a:rPr lang="en-US" dirty="0"/>
              <a:t>Jurisdictional variations are small in </a:t>
            </a:r>
            <a:r>
              <a:rPr lang="en-US" i="1" dirty="0"/>
              <a:t>effect</a:t>
            </a:r>
            <a:r>
              <a:rPr lang="en-US" dirty="0"/>
              <a:t> of what conduct they criminalize, but </a:t>
            </a:r>
            <a:r>
              <a:rPr lang="en-US" i="1" dirty="0"/>
              <a:t>confusing</a:t>
            </a:r>
            <a:r>
              <a:rPr lang="en-US" dirty="0"/>
              <a:t> in terminology that is “all over the map”</a:t>
            </a:r>
          </a:p>
          <a:p>
            <a:r>
              <a:rPr lang="en-US" dirty="0"/>
              <a:t>We focus exclusively on the CL and MPC definitions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MPC:  </a:t>
            </a:r>
            <a:r>
              <a:rPr lang="en-US" i="1" dirty="0"/>
              <a:t>(largely functionally similar to CL)</a:t>
            </a:r>
            <a:endParaRPr lang="en-US" dirty="0"/>
          </a:p>
          <a:p>
            <a:pPr lvl="1"/>
            <a:r>
              <a:rPr lang="en-US" dirty="0"/>
              <a:t>§ 211.1:  Assault</a:t>
            </a:r>
          </a:p>
          <a:p>
            <a:pPr lvl="2"/>
            <a:r>
              <a:rPr lang="en-US" dirty="0"/>
              <a:t>(1) Simple Assault:  A person is guilty of assault if he:</a:t>
            </a:r>
          </a:p>
          <a:p>
            <a:pPr lvl="3"/>
            <a:r>
              <a:rPr lang="en-US" dirty="0"/>
              <a:t>(a) attempts to cause or purposely, knowingly or recklessly causes bodily injury to another; or</a:t>
            </a:r>
          </a:p>
          <a:p>
            <a:pPr lvl="3"/>
            <a:r>
              <a:rPr lang="en-US" dirty="0"/>
              <a:t>(b) negligently causes bodily injury to another with a deadly weapon; or</a:t>
            </a:r>
          </a:p>
          <a:p>
            <a:pPr lvl="3"/>
            <a:r>
              <a:rPr lang="en-US" dirty="0"/>
              <a:t>(c) attempts by physical menace to put another in fear of imminent serious bodily injury.</a:t>
            </a:r>
          </a:p>
          <a:p>
            <a:pPr lvl="2"/>
            <a:r>
              <a:rPr lang="en-US" dirty="0"/>
              <a:t>(2) Aggravated Assault. A person is guilty of aggravated assault if he:</a:t>
            </a:r>
          </a:p>
          <a:p>
            <a:pPr lvl="3"/>
            <a:r>
              <a:rPr lang="en-US" dirty="0"/>
              <a:t>(a) attempts to cause serious bodily injury to another, or causes such injury purposely, knowingly or recklessly under circumstances manifesting extreme indifference to the value of human life; or</a:t>
            </a:r>
          </a:p>
          <a:p>
            <a:pPr lvl="3"/>
            <a:r>
              <a:rPr lang="en-US" dirty="0"/>
              <a:t>(b) attempts to cause or purposely or knowingly causes bodily injury to another with a deadly weapon.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CL:  “use of force on another resulting in harmful or offensive contact”</a:t>
            </a:r>
          </a:p>
          <a:p>
            <a:pPr lvl="1"/>
            <a:r>
              <a:rPr lang="en-US" dirty="0"/>
              <a:t>general intent crime</a:t>
            </a:r>
          </a:p>
          <a:p>
            <a:r>
              <a:rPr lang="en-US" dirty="0"/>
              <a:t>MPC:  </a:t>
            </a:r>
            <a:r>
              <a:rPr lang="en-US" i="1" dirty="0"/>
              <a:t>(subsumed into § 211.1, see previous slide(s))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 (two varieties):</a:t>
            </a:r>
          </a:p>
          <a:p>
            <a:pPr lvl="1"/>
            <a:r>
              <a:rPr lang="en-US" dirty="0"/>
              <a:t>(1) </a:t>
            </a:r>
            <a:r>
              <a:rPr lang="en-US" u="sng" dirty="0"/>
              <a:t>apprehension of harm</a:t>
            </a:r>
            <a:r>
              <a:rPr lang="en-US" dirty="0"/>
              <a:t> – the threat or use of force on another that causes that person to experience a reasonable apprehension of imminent harmful or offensive contact</a:t>
            </a:r>
          </a:p>
          <a:p>
            <a:pPr lvl="2"/>
            <a:r>
              <a:rPr lang="en-US" dirty="0"/>
              <a:t>General intent crime – lacks a specific intent element</a:t>
            </a:r>
          </a:p>
          <a:p>
            <a:pPr lvl="1"/>
            <a:r>
              <a:rPr lang="en-US" dirty="0"/>
              <a:t>(2) </a:t>
            </a:r>
            <a:r>
              <a:rPr lang="en-US" u="sng" dirty="0"/>
              <a:t>failed battery</a:t>
            </a:r>
            <a:r>
              <a:rPr lang="en-US" dirty="0"/>
              <a:t> – attempted battery</a:t>
            </a:r>
          </a:p>
          <a:p>
            <a:pPr lvl="2"/>
            <a:r>
              <a:rPr lang="en-US" dirty="0"/>
              <a:t>Specific intent crime – because it is an </a:t>
            </a:r>
            <a:r>
              <a:rPr lang="en-US" u="sng" dirty="0"/>
              <a:t>attempt</a:t>
            </a:r>
            <a:r>
              <a:rPr lang="en-US" dirty="0"/>
              <a:t> crime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20289</TotalTime>
  <Words>388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Criminal Law</vt:lpstr>
      <vt:lpstr>Criminal Law</vt:lpstr>
      <vt:lpstr>Assault and Battery</vt:lpstr>
      <vt:lpstr>Assault and Battery</vt:lpstr>
      <vt:lpstr>Assault</vt:lpstr>
      <vt:lpstr>Battery</vt:lpstr>
      <vt:lpstr>Assault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735</cp:revision>
  <dcterms:created xsi:type="dcterms:W3CDTF">2015-12-09T04:26:39Z</dcterms:created>
  <dcterms:modified xsi:type="dcterms:W3CDTF">2023-07-12T11:18:28Z</dcterms:modified>
</cp:coreProperties>
</file>